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  <p:sldMasterId id="2147483669" r:id="rId5"/>
    <p:sldMasterId id="2147483674" r:id="rId6"/>
  </p:sldMasterIdLst>
  <p:notesMasterIdLst>
    <p:notesMasterId r:id="rId26"/>
  </p:notesMasterIdLst>
  <p:handoutMasterIdLst>
    <p:handoutMasterId r:id="rId27"/>
  </p:handoutMasterIdLst>
  <p:sldIdLst>
    <p:sldId id="268" r:id="rId7"/>
    <p:sldId id="288" r:id="rId8"/>
    <p:sldId id="275" r:id="rId9"/>
    <p:sldId id="299" r:id="rId10"/>
    <p:sldId id="278" r:id="rId11"/>
    <p:sldId id="293" r:id="rId12"/>
    <p:sldId id="295" r:id="rId13"/>
    <p:sldId id="294" r:id="rId14"/>
    <p:sldId id="298" r:id="rId15"/>
    <p:sldId id="279" r:id="rId16"/>
    <p:sldId id="290" r:id="rId17"/>
    <p:sldId id="277" r:id="rId18"/>
    <p:sldId id="291" r:id="rId19"/>
    <p:sldId id="292" r:id="rId20"/>
    <p:sldId id="297" r:id="rId21"/>
    <p:sldId id="273" r:id="rId22"/>
    <p:sldId id="280" r:id="rId23"/>
    <p:sldId id="281" r:id="rId24"/>
    <p:sldId id="266" r:id="rId25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1783"/>
    <a:srgbClr val="434342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95" autoAdjust="0"/>
    <p:restoredTop sz="80845" autoAdjust="0"/>
  </p:normalViewPr>
  <p:slideViewPr>
    <p:cSldViewPr>
      <p:cViewPr varScale="1">
        <p:scale>
          <a:sx n="82" d="100"/>
          <a:sy n="82" d="100"/>
        </p:scale>
        <p:origin x="-112" y="-456"/>
      </p:cViewPr>
      <p:guideLst>
        <p:guide orient="horz" pos="2880"/>
        <p:guide orient="horz" pos="1008"/>
        <p:guide pos="2160"/>
        <p:guide pos="528"/>
        <p:guide pos="288"/>
        <p:guide pos="105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129-2590-424C-9132-69E493964030}" type="datetimeFigureOut">
              <a:rPr lang="en-US" smtClean="0">
                <a:latin typeface="Muli"/>
              </a:rPr>
              <a:pPr/>
              <a:t>10/11/20</a:t>
            </a:fld>
            <a:endParaRPr lang="en-US" dirty="0">
              <a:latin typeface="Mul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ED4C-A927-A842-B572-1AF4312EA386}" type="slidenum">
              <a:rPr lang="en-US" smtClean="0">
                <a:latin typeface="Muli"/>
              </a:rPr>
              <a:pPr/>
              <a:t>‹#›</a:t>
            </a:fld>
            <a:endParaRPr lang="en-US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481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uli"/>
              </a:defRPr>
            </a:lvl1pPr>
          </a:lstStyle>
          <a:p>
            <a:fld id="{E6439749-5F7E-5648-9CD6-00744CE904A7}" type="datetimeFigureOut">
              <a:rPr lang="en-US" smtClean="0"/>
              <a:pPr/>
              <a:t>10/11/20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uli"/>
              </a:defRPr>
            </a:lvl1pPr>
          </a:lstStyle>
          <a:p>
            <a:fld id="{CBDA7EEF-0713-214A-8A97-49F34C15B5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l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9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audience:</a:t>
            </a:r>
            <a:r>
              <a:rPr lang="en-US" baseline="0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upcoming user meetings you are aware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Take part in </a:t>
            </a:r>
            <a:r>
              <a:rPr lang="en-US" sz="1200" dirty="0">
                <a:solidFill>
                  <a:srgbClr val="E01783"/>
                </a:solidFill>
              </a:rPr>
              <a:t>conference and events targeting the PaN user community</a:t>
            </a:r>
            <a:r>
              <a:rPr lang="en-US" sz="1200" dirty="0"/>
              <a:t> </a:t>
            </a:r>
            <a:r>
              <a:rPr lang="en-US" sz="1200" b="0" dirty="0"/>
              <a:t>(e.g. International Conference on Neutron Scattering, International Conference on Synchrotron Radiation Instrumentation, etc.)</a:t>
            </a:r>
          </a:p>
          <a:p>
            <a:r>
              <a:rPr lang="en-US" baseline="0" dirty="0"/>
              <a:t>of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1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35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35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3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4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1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Engage with </a:t>
            </a:r>
            <a:r>
              <a:rPr lang="en-US" b="0" dirty="0" err="1"/>
              <a:t>comms</a:t>
            </a:r>
            <a:r>
              <a:rPr lang="en-US" b="0" dirty="0"/>
              <a:t> staff from all </a:t>
            </a:r>
            <a:r>
              <a:rPr lang="en-US" b="0" dirty="0" err="1"/>
              <a:t>PaNOSC</a:t>
            </a:r>
            <a:r>
              <a:rPr lang="en-US" b="0" dirty="0"/>
              <a:t> and </a:t>
            </a:r>
            <a:r>
              <a:rPr lang="en-US" b="0" dirty="0" err="1"/>
              <a:t>ExPaNDS</a:t>
            </a:r>
            <a:r>
              <a:rPr lang="en-US" b="0" dirty="0"/>
              <a:t> partners with </a:t>
            </a:r>
            <a:r>
              <a:rPr lang="en-US" dirty="0"/>
              <a:t>periodical meetings </a:t>
            </a:r>
            <a:r>
              <a:rPr lang="en-US" b="0" dirty="0"/>
              <a:t>to encourage cross-collaboration;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Converge on </a:t>
            </a:r>
            <a:r>
              <a:rPr lang="en-US" dirty="0"/>
              <a:t>common KPIs </a:t>
            </a:r>
            <a:r>
              <a:rPr lang="en-US" b="0" dirty="0"/>
              <a:t>for the projects’ communications/dissemination WPs;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Organize periodical meetings between </a:t>
            </a:r>
            <a:r>
              <a:rPr lang="en-US" b="0" dirty="0" err="1"/>
              <a:t>PaNOSC</a:t>
            </a:r>
            <a:r>
              <a:rPr lang="en-US" b="0" dirty="0"/>
              <a:t> and </a:t>
            </a:r>
            <a:r>
              <a:rPr lang="en-US" b="0" dirty="0" err="1"/>
              <a:t>ExPaNDS</a:t>
            </a:r>
            <a:r>
              <a:rPr lang="en-US" b="0" dirty="0"/>
              <a:t> WP9/WP6 leaders.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1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87487" y="3192651"/>
            <a:ext cx="69717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it-IT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87488" y="4581128"/>
            <a:ext cx="69717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it-IT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logos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/>
                <a:cs typeface="Calibri"/>
              </a:defRPr>
            </a:lvl1pPr>
          </a:lstStyle>
          <a:p>
            <a:fld id="{95B7B0B5-0B63-3644-99A4-AB904A50937F}" type="datetime1">
              <a:rPr lang="en-US" smtClean="0"/>
              <a:pPr/>
              <a:t>10/11/20</a:t>
            </a:fld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10/11/20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091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70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4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49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7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latin typeface="Muli" pitchFamily="2" charset="77"/>
              <a:cs typeface="Muli"/>
            </a:endParaRPr>
          </a:p>
        </p:txBody>
      </p:sp>
      <p:pic>
        <p:nvPicPr>
          <p:cNvPr id="2" name="Picture 1" descr="PaNOSC_AnnualMeeting-BannerSLID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12216680" cy="3005304"/>
          </a:xfrm>
          <a:prstGeom prst="rect">
            <a:avLst/>
          </a:prstGeom>
        </p:spPr>
      </p:pic>
      <p:pic>
        <p:nvPicPr>
          <p:cNvPr id="21" name="Picture 2"/>
          <p:cNvPicPr/>
          <p:nvPr/>
        </p:nvPicPr>
        <p:blipFill>
          <a:blip r:embed="rId4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/>
        </p:nvPicPr>
        <p:blipFill>
          <a:blip r:embed="rId5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4008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10/11/20</a:t>
            </a:fld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pic>
        <p:nvPicPr>
          <p:cNvPr id="4" name="Picture 3" descr="PaNOSC-ExPaNDSlogo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17384"/>
            <a:ext cx="2602718" cy="935352"/>
          </a:xfrm>
          <a:prstGeom prst="rect">
            <a:avLst/>
          </a:prstGeom>
        </p:spPr>
      </p:pic>
      <p:pic>
        <p:nvPicPr>
          <p:cNvPr id="18" name="Picture 2"/>
          <p:cNvPicPr/>
          <p:nvPr/>
        </p:nvPicPr>
        <p:blipFill>
          <a:blip r:embed="rId4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/>
        </p:nvPicPr>
        <p:blipFill>
          <a:blip r:embed="rId5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7" name="Picture 6" descr="PaNOSC-ExPaNDSlogos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76" y="117384"/>
            <a:ext cx="2602718" cy="9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8" r:id="rId4"/>
    <p:sldLayoutId id="214748368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hyperlink" Target="mailto:pan-data-doi@panosc.eu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it.ly/The-DOI-for-Data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https://www.youtube.com/watch?v=MflGW9Kk0YI" TargetMode="External"/><Relationship Id="rId5" Type="http://schemas.openxmlformats.org/officeDocument/2006/relationships/hyperlink" Target="https://www.youtube.com/watch?v=f3HUzTabqus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youtu.be/Tuct8u47pHI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nicoletta.carboni@ceric-eric.eu" TargetMode="External"/><Relationship Id="rId4" Type="http://schemas.openxmlformats.org/officeDocument/2006/relationships/hyperlink" Target="mailto:k.roarty@diamond.ac.uk" TargetMode="External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sabelle.boscaro-clarke@diamond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PaNOSC-CommsDissemPlan-update2020" TargetMode="External"/><Relationship Id="rId4" Type="http://schemas.openxmlformats.org/officeDocument/2006/relationships/hyperlink" Target="http://bit.ly/PaNOSC-on-Youtube" TargetMode="External"/><Relationship Id="rId5" Type="http://schemas.openxmlformats.org/officeDocument/2006/relationships/hyperlink" Target="https://zenodo.org/communities/panosc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5" Type="http://schemas.openxmlformats.org/officeDocument/2006/relationships/hyperlink" Target="https://doi.org/10.5281/zenodo.4247623" TargetMode="Externa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6ghSwJ" TargetMode="External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hyperlink" Target="https://bit.ly/2Xm07Lj" TargetMode="External"/><Relationship Id="rId7" Type="http://schemas.openxmlformats.org/officeDocument/2006/relationships/hyperlink" Target="http://oscovida.github.io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udgE68jDEY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hyperlink" Target="https://youtu.be/g5_DdVzWiQ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udgE68jDEY" TargetMode="External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5SLI1rWmqA?t=7626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g"/><Relationship Id="rId9" Type="http://schemas.openxmlformats.org/officeDocument/2006/relationships/image" Target="../media/image28.jpeg"/><Relationship Id="rId10" Type="http://schemas.openxmlformats.org/officeDocument/2006/relationships/image" Target="../media/image29.jpeg"/><Relationship Id="rId11" Type="http://schemas.openxmlformats.org/officeDocument/2006/relationships/hyperlink" Target="http://bit.ly/EOSCclusters-keypeople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478" y="3264659"/>
            <a:ext cx="9361041" cy="1077218"/>
          </a:xfrm>
        </p:spPr>
        <p:txBody>
          <a:bodyPr/>
          <a:lstStyle/>
          <a:p>
            <a:r>
              <a:rPr lang="en-US" spc="90" dirty="0" err="1">
                <a:latin typeface="Calibri"/>
                <a:cs typeface="Calibri"/>
              </a:rPr>
              <a:t>PaNOSC</a:t>
            </a:r>
            <a:r>
              <a:rPr lang="en-US" spc="90" dirty="0">
                <a:latin typeface="Calibri"/>
                <a:cs typeface="Calibri"/>
              </a:rPr>
              <a:t> and </a:t>
            </a:r>
            <a:r>
              <a:rPr lang="en-US" spc="90" dirty="0" err="1">
                <a:latin typeface="Calibri"/>
                <a:cs typeface="Calibri"/>
              </a:rPr>
              <a:t>ExPaNDS</a:t>
            </a:r>
            <a:r>
              <a:rPr lang="en-US" spc="90" dirty="0">
                <a:latin typeface="Calibri"/>
                <a:cs typeface="Calibri"/>
              </a:rPr>
              <a:t> </a:t>
            </a:r>
            <a:br>
              <a:rPr lang="en-US" spc="90" dirty="0">
                <a:latin typeface="Calibri"/>
                <a:cs typeface="Calibri"/>
              </a:rPr>
            </a:br>
            <a:r>
              <a:rPr lang="en-US" spc="90" dirty="0"/>
              <a:t>C</a:t>
            </a:r>
            <a:r>
              <a:rPr lang="en-US" spc="90" dirty="0">
                <a:latin typeface="Calibri"/>
                <a:cs typeface="Calibri"/>
              </a:rPr>
              <a:t>ommunication and Dissemination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415480" y="4509120"/>
            <a:ext cx="10081120" cy="815608"/>
          </a:xfrm>
        </p:spPr>
        <p:txBody>
          <a:bodyPr wrap="square" lIns="0" tIns="0" rIns="0" bIns="0" anchor="t">
            <a:spAutoFit/>
          </a:bodyPr>
          <a:lstStyle/>
          <a:p>
            <a:pPr>
              <a:spcBef>
                <a:spcPts val="690"/>
              </a:spcBef>
            </a:pPr>
            <a:r>
              <a:rPr lang="en-US" spc="50" dirty="0">
                <a:solidFill>
                  <a:srgbClr val="4C4D4F"/>
                </a:solidFill>
                <a:latin typeface="Calibri"/>
                <a:cs typeface="Calibri"/>
              </a:rPr>
              <a:t>11</a:t>
            </a:r>
            <a:r>
              <a:rPr lang="en-US" spc="75" baseline="30000" dirty="0">
                <a:solidFill>
                  <a:srgbClr val="4C4D4F"/>
                </a:solidFill>
                <a:latin typeface="Calibri"/>
                <a:cs typeface="Calibri"/>
              </a:rPr>
              <a:t>th</a:t>
            </a:r>
            <a:r>
              <a:rPr lang="en-US" spc="75" dirty="0">
                <a:solidFill>
                  <a:srgbClr val="4C4D4F"/>
                </a:solidFill>
                <a:latin typeface="Calibri"/>
                <a:cs typeface="Calibri"/>
              </a:rPr>
              <a:t> </a:t>
            </a:r>
            <a:r>
              <a:rPr lang="en-US" spc="10" dirty="0">
                <a:solidFill>
                  <a:srgbClr val="4C4D4F"/>
                </a:solidFill>
                <a:latin typeface="Calibri"/>
                <a:cs typeface="Calibri"/>
              </a:rPr>
              <a:t>November, 2020</a:t>
            </a:r>
            <a:endParaRPr lang="en-US" dirty="0">
              <a:latin typeface="Calibri"/>
              <a:cs typeface="Calibri"/>
            </a:endParaRPr>
          </a:p>
          <a:p>
            <a:pPr>
              <a:spcBef>
                <a:spcPts val="590"/>
              </a:spcBef>
            </a:pPr>
            <a:r>
              <a:rPr lang="en-US" spc="-5" dirty="0" smtClean="0">
                <a:solidFill>
                  <a:srgbClr val="4C4D4F"/>
                </a:solidFill>
                <a:latin typeface="Calibri"/>
                <a:cs typeface="Calibri"/>
              </a:rPr>
              <a:t>Authors: Isabelle </a:t>
            </a:r>
            <a:r>
              <a:rPr lang="en-US" spc="-5" dirty="0" err="1">
                <a:solidFill>
                  <a:srgbClr val="4C4D4F"/>
                </a:solidFill>
                <a:latin typeface="Calibri"/>
                <a:cs typeface="Calibri"/>
              </a:rPr>
              <a:t>Boscaro</a:t>
            </a: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-</a:t>
            </a:r>
            <a:r>
              <a:rPr lang="en-US" spc="-5" dirty="0" smtClean="0">
                <a:solidFill>
                  <a:srgbClr val="4C4D4F"/>
                </a:solidFill>
                <a:latin typeface="Calibri"/>
                <a:cs typeface="Calibri"/>
              </a:rPr>
              <a:t>Clarke</a:t>
            </a:r>
            <a:r>
              <a:rPr lang="en-US" spc="-5" dirty="0" smtClean="0">
                <a:solidFill>
                  <a:srgbClr val="4C4D4F"/>
                </a:solidFill>
              </a:rPr>
              <a:t>,</a:t>
            </a:r>
            <a:r>
              <a:rPr lang="en-US" spc="-5" dirty="0" smtClean="0">
                <a:solidFill>
                  <a:srgbClr val="4C4D4F"/>
                </a:solidFill>
                <a:latin typeface="Calibri"/>
                <a:cs typeface="Calibri"/>
              </a:rPr>
              <a:t> Nicoletta Carboni, Kat </a:t>
            </a: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Roarty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7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663136" cy="446276"/>
          </a:xfrm>
        </p:spPr>
        <p:txBody>
          <a:bodyPr/>
          <a:lstStyle/>
          <a:p>
            <a:r>
              <a:rPr lang="en-US" dirty="0"/>
              <a:t>Video Release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63952" y="5373216"/>
            <a:ext cx="3888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/>
                <a:cs typeface="Calibri"/>
              </a:rPr>
              <a:t>Watch the </a:t>
            </a:r>
            <a:r>
              <a:rPr lang="en-US" sz="1400" b="1" dirty="0">
                <a:cs typeface="Calibri"/>
              </a:rPr>
              <a:t>video: </a:t>
            </a:r>
            <a:r>
              <a:rPr lang="en-US" sz="1400" b="1" dirty="0">
                <a:cs typeface="Calibri"/>
                <a:hlinkClick r:id="rId2"/>
              </a:rPr>
              <a:t>https://bit.ly/The-DOI-for-Data</a:t>
            </a:r>
            <a:r>
              <a:rPr lang="en-US" sz="1400" b="1" dirty="0">
                <a:cs typeface="Calibri"/>
              </a:rPr>
              <a:t> </a:t>
            </a:r>
            <a:endParaRPr lang="en-US" sz="1400" b="1" dirty="0">
              <a:latin typeface="Calibri"/>
              <a:cs typeface="Calibri"/>
            </a:endParaRPr>
          </a:p>
        </p:txBody>
      </p:sp>
      <p:pic>
        <p:nvPicPr>
          <p:cNvPr id="4" name="Picture 3" descr="DOIforData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08720"/>
            <a:ext cx="4896544" cy="4896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3392" y="5877272"/>
            <a:ext cx="10585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LINKED ACTIVITIES: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New mailing lists for queries on DOIs: </a:t>
            </a:r>
            <a:r>
              <a:rPr lang="en-US" dirty="0">
                <a:hlinkClick r:id="rId4"/>
              </a:rPr>
              <a:t>pan-data-doi@panosc.eu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Action advocating scientific journals to include data DOIs in their published articles </a:t>
            </a:r>
          </a:p>
        </p:txBody>
      </p:sp>
      <p:pic>
        <p:nvPicPr>
          <p:cNvPr id="6" name="Picture 5" descr="Schermata 2020-10-23 alle 14.59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767332"/>
            <a:ext cx="5809992" cy="302982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312024" y="1196752"/>
            <a:ext cx="5040560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2200" b="0" dirty="0"/>
              <a:t>Partners / Projects / Initiatives involved:</a:t>
            </a:r>
          </a:p>
        </p:txBody>
      </p:sp>
    </p:spTree>
    <p:extLst>
      <p:ext uri="{BB962C8B-B14F-4D97-AF65-F5344CB8AC3E}">
        <p14:creationId xmlns:p14="http://schemas.microsoft.com/office/powerpoint/2010/main" val="36901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A803ED7C-6114-4B5D-8920-CD7291559E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7933">
            <a:off x="5828425" y="196547"/>
            <a:ext cx="3470311" cy="2452353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xmlns="" id="{1E2FAF7C-7FD5-4CB9-807F-782320DA8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841">
            <a:off x="8636756" y="2263118"/>
            <a:ext cx="3592913" cy="2540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E922A-54B3-4D24-A5D1-89CEB474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ExPaNDS – WP6 so far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5644352-2018-4431-966D-084C8F04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70166"/>
            <a:ext cx="10287000" cy="567120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de-DE" sz="1800" dirty="0"/>
              <a:t>Activities so far and ongoing: 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Development of LinkedIn Profile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Creation of three ExPaNDS Videos + Infographics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Continued development of our ExPaNDS website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Regular meetings with WP Leaders in rotation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Regular Site Stakeholder Meetings (UKRI &amp; Diamond)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Meeting held with EOSC</a:t>
            </a:r>
            <a:r>
              <a:rPr lang="de-DE" sz="1800" i="1" dirty="0"/>
              <a:t>Life </a:t>
            </a:r>
            <a:r>
              <a:rPr lang="de-DE" sz="1800" dirty="0"/>
              <a:t>to gain understanding of project synergies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Taking part in other WP conference calls to understand upcoming activities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Regular Social Media Updates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Review of speaking opportunities as Lund and IUCR have been postponed due to COVID-19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Poster presentation SOLARIS user meeting 9</a:t>
            </a:r>
            <a:r>
              <a:rPr lang="de-DE" sz="1800" baseline="30000" dirty="0"/>
              <a:t>th</a:t>
            </a:r>
            <a:r>
              <a:rPr lang="de-DE" sz="1800" dirty="0"/>
              <a:t> to 11</a:t>
            </a:r>
            <a:r>
              <a:rPr lang="de-DE" sz="1800" baseline="30000" dirty="0"/>
              <a:t>th</a:t>
            </a:r>
            <a:r>
              <a:rPr lang="de-DE" sz="1800" dirty="0"/>
              <a:t> September 2020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Organisation and </a:t>
            </a:r>
            <a:r>
              <a:rPr lang="de-DE" sz="1800" dirty="0" err="1"/>
              <a:t>promotion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WP2 FAIR Events 1</a:t>
            </a:r>
            <a:r>
              <a:rPr lang="de-DE" sz="1800" baseline="30000" dirty="0"/>
              <a:t>st</a:t>
            </a:r>
            <a:r>
              <a:rPr lang="de-DE" sz="1800" dirty="0"/>
              <a:t> &amp; 2</a:t>
            </a:r>
            <a:r>
              <a:rPr lang="de-DE" sz="1800" baseline="30000" dirty="0"/>
              <a:t>nd</a:t>
            </a:r>
            <a:r>
              <a:rPr lang="de-DE" sz="1800" dirty="0"/>
              <a:t> </a:t>
            </a:r>
            <a:r>
              <a:rPr lang="de-DE" sz="1800" dirty="0" err="1"/>
              <a:t>October</a:t>
            </a:r>
            <a:r>
              <a:rPr lang="de-DE" sz="1800" dirty="0"/>
              <a:t> 2020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Administration and promotion of </a:t>
            </a:r>
            <a:r>
              <a:rPr lang="en-GB" sz="1800" dirty="0"/>
              <a:t>ExPaNDS/PaNOSC and </a:t>
            </a:r>
            <a:r>
              <a:rPr lang="en-GB" sz="1800" dirty="0" err="1"/>
              <a:t>CALIPSOplus</a:t>
            </a:r>
            <a:r>
              <a:rPr lang="en-GB" sz="1800" dirty="0"/>
              <a:t> Technical Coordination Workshop : The Portal Architecture test on 8</a:t>
            </a:r>
            <a:r>
              <a:rPr lang="en-GB" sz="1800" baseline="30000" dirty="0"/>
              <a:t>th</a:t>
            </a:r>
            <a:r>
              <a:rPr lang="en-GB" sz="1800" dirty="0"/>
              <a:t> &amp; 9</a:t>
            </a:r>
            <a:r>
              <a:rPr lang="en-GB" sz="1800" baseline="30000" dirty="0"/>
              <a:t>th</a:t>
            </a:r>
            <a:r>
              <a:rPr lang="en-GB" sz="1800" dirty="0"/>
              <a:t> October 2020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de-DE" sz="1800" dirty="0"/>
              <a:t>Contribution to the planning of the joint annual meeting 9</a:t>
            </a:r>
            <a:r>
              <a:rPr lang="de-DE" sz="1800" baseline="30000" dirty="0"/>
              <a:t>th</a:t>
            </a:r>
            <a:r>
              <a:rPr lang="de-DE" sz="1800" dirty="0"/>
              <a:t> to 11</a:t>
            </a:r>
            <a:r>
              <a:rPr lang="de-DE" sz="1800" baseline="30000" dirty="0"/>
              <a:t>th</a:t>
            </a:r>
            <a:r>
              <a:rPr lang="de-DE" sz="1800" dirty="0"/>
              <a:t> Nov 2020 </a:t>
            </a:r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de-DE" sz="1800" dirty="0"/>
          </a:p>
          <a:p>
            <a:pPr lvl="1" algn="just">
              <a:lnSpc>
                <a:spcPct val="110000"/>
              </a:lnSpc>
              <a:buFont typeface="Wingdings" panose="05000000000000000000" pitchFamily="2" charset="2"/>
              <a:buChar char="ü"/>
            </a:pPr>
            <a:endParaRPr lang="de-DE" sz="1800" dirty="0"/>
          </a:p>
          <a:p>
            <a:pPr marL="457200" lvl="1" indent="0" algn="just">
              <a:lnSpc>
                <a:spcPct val="110000"/>
              </a:lnSpc>
              <a:buNone/>
            </a:pPr>
            <a:endParaRPr lang="de-DE" sz="1800" dirty="0"/>
          </a:p>
          <a:p>
            <a:pPr lvl="1" algn="just">
              <a:buFont typeface="Wingdings" panose="05000000000000000000" pitchFamily="2" charset="2"/>
              <a:buChar char="ü"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80788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663136" cy="446276"/>
          </a:xfrm>
        </p:spPr>
        <p:txBody>
          <a:bodyPr/>
          <a:lstStyle/>
          <a:p>
            <a:r>
              <a:rPr lang="en-US" dirty="0"/>
              <a:t>Video Releases - </a:t>
            </a:r>
            <a:r>
              <a:rPr lang="en-US" dirty="0" err="1"/>
              <a:t>ExPaNDS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68" y="1124744"/>
            <a:ext cx="4691880" cy="2588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25211"/>
            <a:ext cx="4693270" cy="262632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360368" y="3724108"/>
            <a:ext cx="5715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/>
                <a:cs typeface="Calibri"/>
              </a:rPr>
              <a:t>Watch the video: </a:t>
            </a:r>
            <a:r>
              <a:rPr lang="en-US" sz="1100" b="1" dirty="0">
                <a:latin typeface="Calibri"/>
                <a:cs typeface="Calibri"/>
                <a:hlinkClick r:id="rId4"/>
              </a:rPr>
              <a:t>https://www.youtube.com/watch?v=MflGW9Kk0YI</a:t>
            </a:r>
            <a:r>
              <a:rPr lang="en-US" sz="1100" b="1" dirty="0">
                <a:latin typeface="Calibri"/>
                <a:cs typeface="Calibri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7368" y="3743454"/>
            <a:ext cx="417646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/>
                <a:cs typeface="Calibri"/>
              </a:rPr>
              <a:t>Watch the video: </a:t>
            </a:r>
            <a:r>
              <a:rPr lang="en-US" sz="1100" b="1" dirty="0">
                <a:latin typeface="Calibri"/>
                <a:cs typeface="Calibri"/>
                <a:hlinkClick r:id="rId5"/>
              </a:rPr>
              <a:t>https://www.youtube.com/watch?v=f3HUzTabqus</a:t>
            </a:r>
            <a:r>
              <a:rPr lang="en-US" sz="1100" b="1" dirty="0">
                <a:latin typeface="Calibri"/>
                <a:cs typeface="Calibri"/>
              </a:rPr>
              <a:t>   </a:t>
            </a:r>
          </a:p>
        </p:txBody>
      </p:sp>
      <p:pic>
        <p:nvPicPr>
          <p:cNvPr id="13" name="Picture 12" descr="Schermata 2020-10-23 alle 14.54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7" y="4077072"/>
            <a:ext cx="4774285" cy="25922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03912" y="6381328"/>
            <a:ext cx="5715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alibri"/>
                <a:cs typeface="Calibri"/>
              </a:rPr>
              <a:t>Watch the </a:t>
            </a:r>
            <a:r>
              <a:rPr lang="en-US" sz="1100" b="1" dirty="0">
                <a:cs typeface="Calibri"/>
              </a:rPr>
              <a:t>video: </a:t>
            </a:r>
            <a:r>
              <a:rPr lang="en-US" sz="1100" b="1" dirty="0">
                <a:cs typeface="Calibri"/>
                <a:hlinkClick r:id="rId7"/>
              </a:rPr>
              <a:t>https://youtu.be/Tuct8u47pHI</a:t>
            </a:r>
            <a:r>
              <a:rPr lang="en-US" sz="1100" b="1" dirty="0">
                <a:cs typeface="Calibri"/>
              </a:rPr>
              <a:t> </a:t>
            </a:r>
            <a:endParaRPr lang="en-US" sz="11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24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BEBBA7-8071-404D-94A4-B150B108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ExPaNDS – WP6 continued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xmlns="" id="{952A994C-226B-421E-BC8E-24DA0F9818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" b="43037"/>
          <a:stretch/>
        </p:blipFill>
        <p:spPr>
          <a:xfrm>
            <a:off x="119336" y="1268760"/>
            <a:ext cx="11593288" cy="5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38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81A1B-B668-4510-851A-EEEC64D4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ExPaNDS</a:t>
            </a:r>
            <a:r>
              <a:rPr lang="en-GB" dirty="0"/>
              <a:t> – WP6 coming up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xmlns="" id="{82AC10F7-5FD8-48D9-8268-5234699CA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00"/>
          <a:stretch/>
        </p:blipFill>
        <p:spPr>
          <a:xfrm>
            <a:off x="564020" y="1828056"/>
            <a:ext cx="11175314" cy="4648944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8187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81A1B-B668-4510-851A-EEEC64D4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PaNOSC</a:t>
            </a:r>
            <a:r>
              <a:rPr lang="en-GB" dirty="0"/>
              <a:t> WP9 / </a:t>
            </a:r>
            <a:r>
              <a:rPr lang="en-GB" dirty="0" err="1"/>
              <a:t>ExPaNDS</a:t>
            </a:r>
            <a:r>
              <a:rPr lang="en-GB" dirty="0"/>
              <a:t> WP6 KPIs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E490670-8582-482C-9B41-5D9FBC1D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27" y="980728"/>
            <a:ext cx="9476545" cy="56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94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310043" cy="446276"/>
          </a:xfrm>
        </p:spPr>
        <p:txBody>
          <a:bodyPr/>
          <a:lstStyle/>
          <a:p>
            <a:r>
              <a:rPr lang="en-US" dirty="0"/>
              <a:t>2021-2022 Joint Roadmap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1177840" cy="538234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Cross-grant regular communication</a:t>
            </a:r>
            <a:endParaRPr lang="en-US" sz="2200" b="0" dirty="0"/>
          </a:p>
          <a:p>
            <a:endParaRPr lang="en-US" sz="2200" dirty="0"/>
          </a:p>
          <a:p>
            <a:r>
              <a:rPr lang="en-US" sz="2200" dirty="0"/>
              <a:t>External communication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Produce and distribute </a:t>
            </a:r>
            <a:r>
              <a:rPr lang="en-US" sz="2200" dirty="0">
                <a:solidFill>
                  <a:srgbClr val="E01783"/>
                </a:solidFill>
              </a:rPr>
              <a:t>promotional material of our main projects achievements</a:t>
            </a:r>
            <a:r>
              <a:rPr lang="en-US" sz="2200" b="0" dirty="0"/>
              <a:t>;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E01783"/>
                </a:solidFill>
              </a:rPr>
              <a:t>Support our work packages</a:t>
            </a:r>
            <a:r>
              <a:rPr lang="en-US" sz="2200" b="0" dirty="0"/>
              <a:t> by promoting their activities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Mutually support communications via our </a:t>
            </a:r>
            <a:r>
              <a:rPr lang="en-US" sz="2200" dirty="0">
                <a:solidFill>
                  <a:srgbClr val="E01783"/>
                </a:solidFill>
              </a:rPr>
              <a:t>social media</a:t>
            </a:r>
            <a:r>
              <a:rPr lang="en-US" sz="2200" dirty="0"/>
              <a:t> </a:t>
            </a:r>
            <a:r>
              <a:rPr lang="en-US" sz="2200" b="0" dirty="0"/>
              <a:t>channels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Mutually support the promoting of our </a:t>
            </a:r>
            <a:r>
              <a:rPr lang="en-US" sz="2200" dirty="0">
                <a:solidFill>
                  <a:srgbClr val="E01783"/>
                </a:solidFill>
              </a:rPr>
              <a:t>initiatives, events and training material </a:t>
            </a:r>
            <a:r>
              <a:rPr lang="en-US" sz="2200" dirty="0" smtClean="0">
                <a:solidFill>
                  <a:srgbClr val="E01783"/>
                </a:solidFill>
              </a:rPr>
              <a:t>as </a:t>
            </a:r>
            <a:r>
              <a:rPr lang="en-US" sz="2200" dirty="0">
                <a:solidFill>
                  <a:srgbClr val="E01783"/>
                </a:solidFill>
              </a:rPr>
              <a:t>well as training activities</a:t>
            </a:r>
            <a:endParaRPr lang="en-US" sz="2200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E01783"/>
                </a:solidFill>
              </a:rPr>
              <a:t>Enhance</a:t>
            </a:r>
            <a:r>
              <a:rPr lang="en-US" sz="2200" b="0" dirty="0">
                <a:solidFill>
                  <a:srgbClr val="E01783"/>
                </a:solidFill>
              </a:rPr>
              <a:t> </a:t>
            </a:r>
            <a:r>
              <a:rPr lang="en-US" sz="2200" dirty="0">
                <a:solidFill>
                  <a:srgbClr val="E01783"/>
                </a:solidFill>
              </a:rPr>
              <a:t>interactive participation </a:t>
            </a:r>
            <a:r>
              <a:rPr lang="en-US" sz="2200" b="0" dirty="0"/>
              <a:t>of the audience attending our events via the tools available within online conferencing tools, and monitor </a:t>
            </a:r>
            <a:r>
              <a:rPr lang="en-US" sz="2200" b="0" dirty="0" smtClean="0"/>
              <a:t>performance</a:t>
            </a:r>
            <a:endParaRPr lang="en-US" b="0" dirty="0" smtClean="0"/>
          </a:p>
          <a:p>
            <a:endParaRPr lang="en-US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3329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310043" cy="446276"/>
          </a:xfrm>
        </p:spPr>
        <p:txBody>
          <a:bodyPr/>
          <a:lstStyle/>
          <a:p>
            <a:r>
              <a:rPr lang="en-US" dirty="0"/>
              <a:t>2021-2022 Joint Roadmap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11465872" cy="5382344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US" sz="2200" dirty="0"/>
              <a:t>User Engagement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Target </a:t>
            </a:r>
            <a:r>
              <a:rPr lang="en-US" sz="2200" dirty="0">
                <a:solidFill>
                  <a:srgbClr val="E01783"/>
                </a:solidFill>
              </a:rPr>
              <a:t>user meetings </a:t>
            </a:r>
            <a:r>
              <a:rPr lang="en-US" sz="2200" b="0" dirty="0"/>
              <a:t>more widely and jointly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Identify and attend </a:t>
            </a:r>
            <a:r>
              <a:rPr lang="en-US" sz="2200" dirty="0">
                <a:solidFill>
                  <a:srgbClr val="E01783"/>
                </a:solidFill>
              </a:rPr>
              <a:t>other events and conferences targeting users</a:t>
            </a:r>
            <a:endParaRPr lang="en-US" sz="2200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Engage with </a:t>
            </a:r>
            <a:r>
              <a:rPr lang="en-US" sz="2200" dirty="0">
                <a:solidFill>
                  <a:srgbClr val="E01783"/>
                </a:solidFill>
              </a:rPr>
              <a:t>user offices </a:t>
            </a:r>
            <a:r>
              <a:rPr lang="en-US" sz="2200" b="0" dirty="0"/>
              <a:t>across PaN facilities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Identify and collect </a:t>
            </a:r>
            <a:r>
              <a:rPr lang="en-US" sz="2200" dirty="0">
                <a:solidFill>
                  <a:srgbClr val="E01783"/>
                </a:solidFill>
              </a:rPr>
              <a:t>user success stories</a:t>
            </a:r>
            <a:r>
              <a:rPr lang="en-US" sz="2200" dirty="0"/>
              <a:t> </a:t>
            </a:r>
            <a:r>
              <a:rPr lang="en-US" sz="2200" b="0" dirty="0"/>
              <a:t>at PaN facilities and publish these use cases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 err="1"/>
              <a:t>Organise</a:t>
            </a:r>
            <a:r>
              <a:rPr lang="en-US" sz="2200" b="0" dirty="0"/>
              <a:t> </a:t>
            </a:r>
            <a:r>
              <a:rPr lang="en-US" sz="2200" dirty="0">
                <a:solidFill>
                  <a:srgbClr val="E01783"/>
                </a:solidFill>
              </a:rPr>
              <a:t>user-centric workshops / meetings </a:t>
            </a:r>
            <a:r>
              <a:rPr lang="en-US" sz="2200" b="0" dirty="0"/>
              <a:t>(training WPs) and attract participants from the PaN community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Promote and distribute </a:t>
            </a:r>
            <a:r>
              <a:rPr lang="en-US" sz="2200" dirty="0">
                <a:solidFill>
                  <a:srgbClr val="E01783"/>
                </a:solidFill>
              </a:rPr>
              <a:t>demos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E01783"/>
                </a:solidFill>
              </a:rPr>
              <a:t>/ videos </a:t>
            </a:r>
            <a:r>
              <a:rPr lang="en-US" sz="2200" b="0" dirty="0"/>
              <a:t>on the services developed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Present progress and achievements at our partners</a:t>
            </a:r>
            <a:r>
              <a:rPr lang="en-US" sz="2200" b="0" dirty="0">
                <a:solidFill>
                  <a:srgbClr val="E01783"/>
                </a:solidFill>
              </a:rPr>
              <a:t> </a:t>
            </a:r>
            <a:r>
              <a:rPr lang="en-US" sz="2200" dirty="0">
                <a:solidFill>
                  <a:srgbClr val="E01783"/>
                </a:solidFill>
              </a:rPr>
              <a:t>scientific board meetings</a:t>
            </a:r>
            <a:endParaRPr lang="en-US" sz="2200" b="0" dirty="0">
              <a:solidFill>
                <a:srgbClr val="E01783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Promote services and policies via </a:t>
            </a:r>
            <a:r>
              <a:rPr lang="en-US" sz="2200" dirty="0">
                <a:solidFill>
                  <a:srgbClr val="E01783"/>
                </a:solidFill>
              </a:rPr>
              <a:t>PaN networks </a:t>
            </a:r>
            <a:r>
              <a:rPr lang="en-US" sz="2200" b="0" dirty="0"/>
              <a:t>(lightsources.org, neutronsources.org, etc.)</a:t>
            </a:r>
          </a:p>
        </p:txBody>
      </p:sp>
    </p:spTree>
    <p:extLst>
      <p:ext uri="{BB962C8B-B14F-4D97-AF65-F5344CB8AC3E}">
        <p14:creationId xmlns:p14="http://schemas.microsoft.com/office/powerpoint/2010/main" val="289957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310043" cy="446276"/>
          </a:xfrm>
        </p:spPr>
        <p:txBody>
          <a:bodyPr/>
          <a:lstStyle/>
          <a:p>
            <a:r>
              <a:rPr lang="en-US" dirty="0"/>
              <a:t>2021-2022 Joint Roadmap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961816" cy="5382344"/>
          </a:xfrm>
        </p:spPr>
        <p:txBody>
          <a:bodyPr>
            <a:noAutofit/>
          </a:bodyPr>
          <a:lstStyle/>
          <a:p>
            <a:r>
              <a:rPr lang="en-US" sz="2200" dirty="0"/>
              <a:t>Collaboration with other EOSC-related projects: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2200" b="0" dirty="0"/>
              <a:t>Ensure all cluster projects attend our </a:t>
            </a:r>
            <a:r>
              <a:rPr lang="en-US" sz="2200" dirty="0">
                <a:solidFill>
                  <a:srgbClr val="E01783"/>
                </a:solidFill>
              </a:rPr>
              <a:t>Annual Meeting </a:t>
            </a:r>
            <a:r>
              <a:rPr lang="en-US" sz="2200" b="0" dirty="0"/>
              <a:t>and that we attend theirs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Invite 5b / cluster projects representatives to all our </a:t>
            </a:r>
            <a:r>
              <a:rPr lang="en-US" sz="2200" dirty="0">
                <a:solidFill>
                  <a:srgbClr val="E01783"/>
                </a:solidFill>
              </a:rPr>
              <a:t>workshops / events</a:t>
            </a:r>
            <a:endParaRPr lang="en-US" sz="2200" b="0" dirty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b="0" dirty="0"/>
              <a:t>Active participation in the </a:t>
            </a:r>
            <a:r>
              <a:rPr lang="en-US" sz="2200" dirty="0">
                <a:solidFill>
                  <a:srgbClr val="E01783"/>
                </a:solidFill>
              </a:rPr>
              <a:t>EOSC Secretariat's interest group </a:t>
            </a:r>
            <a:r>
              <a:rPr lang="en-US" sz="2200" b="0" dirty="0"/>
              <a:t>"EOSC Cluster Collaboration" meetings, and related joint actions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rgbClr val="E01783"/>
                </a:solidFill>
              </a:rPr>
              <a:t>Periodical meetings </a:t>
            </a:r>
            <a:r>
              <a:rPr lang="en-US" sz="2200" b="0" dirty="0"/>
              <a:t>among coordinators of the cluster projects and transfer of the relevant inputs to the leaders of WP comms/dissemination in the various projects, to ensure appropriate communications/dissemination of the set actions and results achieved</a:t>
            </a:r>
          </a:p>
        </p:txBody>
      </p:sp>
    </p:spTree>
    <p:extLst>
      <p:ext uri="{BB962C8B-B14F-4D97-AF65-F5344CB8AC3E}">
        <p14:creationId xmlns:p14="http://schemas.microsoft.com/office/powerpoint/2010/main" val="12351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479" y="3264659"/>
            <a:ext cx="6971704" cy="53860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1415480" y="4437112"/>
            <a:ext cx="6971704" cy="1255728"/>
          </a:xfrm>
        </p:spPr>
        <p:txBody>
          <a:bodyPr/>
          <a:lstStyle/>
          <a:p>
            <a:r>
              <a:rPr lang="en-US" dirty="0">
                <a:hlinkClick r:id="rId2"/>
              </a:rPr>
              <a:t>isabelle.boscaro-clarke@diamond.ac.uk</a:t>
            </a:r>
            <a:endParaRPr lang="en-US" dirty="0"/>
          </a:p>
          <a:p>
            <a:r>
              <a:rPr lang="en-US" dirty="0">
                <a:hlinkClick r:id="rId3"/>
              </a:rPr>
              <a:t>nicoletta.carboni@ceric-eric.eu</a:t>
            </a:r>
            <a:endParaRPr lang="en-US" dirty="0"/>
          </a:p>
          <a:p>
            <a:r>
              <a:rPr lang="en-US" dirty="0">
                <a:hlinkClick r:id="rId4"/>
              </a:rPr>
              <a:t>k.roarty@diamond.ac.uk</a:t>
            </a:r>
            <a:r>
              <a:rPr lang="en-US" dirty="0"/>
              <a:t> 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21330CA-785A-45BF-8F05-C10163D4D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618" y="4645925"/>
            <a:ext cx="1276851" cy="866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3EEC401-2563-43C6-A027-28019058CC93}"/>
              </a:ext>
            </a:extLst>
          </p:cNvPr>
          <p:cNvSpPr txBox="1"/>
          <p:nvPr/>
        </p:nvSpPr>
        <p:spPr>
          <a:xfrm>
            <a:off x="8688288" y="4576351"/>
            <a:ext cx="237626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070C0"/>
                </a:solidFill>
              </a:rPr>
              <a:t>Follow us on Twitter </a:t>
            </a:r>
          </a:p>
          <a:p>
            <a:r>
              <a:rPr lang="en-GB" sz="2000" b="1" dirty="0">
                <a:solidFill>
                  <a:srgbClr val="0070C0"/>
                </a:solidFill>
              </a:rPr>
              <a:t>@</a:t>
            </a:r>
            <a:r>
              <a:rPr lang="en-GB" sz="2000" b="1" dirty="0" err="1">
                <a:solidFill>
                  <a:srgbClr val="0070C0"/>
                </a:solidFill>
              </a:rPr>
              <a:t>Panosc_eu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en-GB" sz="2000" b="1" dirty="0">
                <a:solidFill>
                  <a:srgbClr val="0070C0"/>
                </a:solidFill>
              </a:rPr>
              <a:t>@</a:t>
            </a:r>
            <a:r>
              <a:rPr lang="en-GB" sz="2000" b="1" dirty="0" err="1">
                <a:solidFill>
                  <a:srgbClr val="0070C0"/>
                </a:solidFill>
              </a:rPr>
              <a:t>ExPaNDs_EU</a:t>
            </a:r>
            <a:endParaRPr lang="en-GB" sz="2000" b="1" dirty="0">
              <a:solidFill>
                <a:srgbClr val="0070C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BDF26D-B70D-4159-B97E-B1B4C4D87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7310043" cy="446276"/>
          </a:xfrm>
        </p:spPr>
        <p:txBody>
          <a:bodyPr/>
          <a:lstStyle/>
          <a:p>
            <a:r>
              <a:rPr lang="en-GB" dirty="0"/>
              <a:t>PaNOSC – WP9 so far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D5644352-2018-4431-966D-084C8F04C0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344" y="908720"/>
            <a:ext cx="11809312" cy="5256584"/>
          </a:xfrm>
        </p:spPr>
        <p:txBody>
          <a:bodyPr/>
          <a:lstStyle/>
          <a:p>
            <a:pPr algn="just">
              <a:spcAft>
                <a:spcPts val="800"/>
              </a:spcAft>
            </a:pPr>
            <a:r>
              <a:rPr lang="de-DE" sz="2000" dirty="0"/>
              <a:t>Activities so far and ongoing:  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Communication and Dissemination Plan updated: </a:t>
            </a:r>
            <a:r>
              <a:rPr lang="de-DE" sz="2000" dirty="0">
                <a:hlinkClick r:id="rId3"/>
              </a:rPr>
              <a:t>http://bit.ly/PaNOSC-CommsDissemPlan-update2020</a:t>
            </a:r>
            <a:r>
              <a:rPr lang="de-DE" sz="2000" dirty="0"/>
              <a:t>;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Continued development of the PaNOSC website;</a:t>
            </a:r>
          </a:p>
          <a:p>
            <a:pPr lvl="1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Regular Social Media updates (</a:t>
            </a:r>
            <a:r>
              <a:rPr lang="de-DE" sz="2000" u="sng" dirty="0"/>
              <a:t>Twitter</a:t>
            </a:r>
            <a:r>
              <a:rPr lang="de-DE" sz="2000" dirty="0"/>
              <a:t>: @Panosc_eu / </a:t>
            </a:r>
            <a:r>
              <a:rPr lang="de-DE" sz="2000" u="sng" dirty="0"/>
              <a:t>Youtube</a:t>
            </a:r>
            <a:r>
              <a:rPr lang="de-DE" sz="2000" dirty="0"/>
              <a:t>: </a:t>
            </a:r>
            <a:r>
              <a:rPr lang="en-US" sz="2000" dirty="0">
                <a:hlinkClick r:id="rId4"/>
              </a:rPr>
              <a:t>http://bit.ly/PaNOSC-on-Youtube</a:t>
            </a:r>
            <a:r>
              <a:rPr lang="en-US" sz="2000" dirty="0"/>
              <a:t> );</a:t>
            </a:r>
            <a:endParaRPr lang="de-DE" sz="2000" dirty="0"/>
          </a:p>
          <a:p>
            <a:pPr lvl="1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Promotion of projects‘ results, activities </a:t>
            </a:r>
            <a:r>
              <a:rPr lang="de-DE" sz="2000" dirty="0" smtClean="0"/>
              <a:t>&amp; </a:t>
            </a:r>
            <a:r>
              <a:rPr lang="de-DE" sz="2000" dirty="0"/>
              <a:t>events </a:t>
            </a:r>
            <a:r>
              <a:rPr lang="en-US" sz="2000" dirty="0"/>
              <a:t>via projects’ and partners’ websites, newsletters and </a:t>
            </a:r>
            <a:r>
              <a:rPr lang="it-IT" sz="2000" dirty="0"/>
              <a:t>social media accounts</a:t>
            </a:r>
            <a:r>
              <a:rPr lang="en-US" sz="2000" dirty="0"/>
              <a:t>, </a:t>
            </a:r>
            <a:r>
              <a:rPr lang="en-US" sz="2000" dirty="0" err="1"/>
              <a:t>lightsources.org</a:t>
            </a:r>
            <a:r>
              <a:rPr lang="en-US" sz="2000" dirty="0"/>
              <a:t> and </a:t>
            </a:r>
            <a:r>
              <a:rPr lang="en-US" sz="2000" dirty="0" err="1"/>
              <a:t>neutronsources.org</a:t>
            </a:r>
            <a:r>
              <a:rPr lang="en-US" sz="2000" dirty="0"/>
              <a:t> mailing lists, LENS and LEAPS initiatives, CORDIS website</a:t>
            </a:r>
            <a:r>
              <a:rPr lang="it-IT" sz="2000" dirty="0"/>
              <a:t>, etc.;</a:t>
            </a:r>
            <a:endParaRPr lang="de-DE" sz="2000" dirty="0"/>
          </a:p>
          <a:p>
            <a:pPr lvl="1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Projects’ poster / video presentations at events for policy makers and the general public (e.g., ESOF 2020, EU for a smarter future </a:t>
            </a:r>
            <a:r>
              <a:rPr lang="en-US" sz="2000" dirty="0" smtClean="0"/>
              <a:t>conference);</a:t>
            </a:r>
            <a:endParaRPr lang="en-US" sz="2000" dirty="0"/>
          </a:p>
          <a:p>
            <a:pPr lvl="1" algn="just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Regular meetings with PMC / WP Leaders; 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Promotion of PaNOSC presentations and publications, and monitoring of views (1978) and downloads (1454) of PaNOSC </a:t>
            </a:r>
            <a:r>
              <a:rPr lang="de-DE" sz="2000" dirty="0" smtClean="0"/>
              <a:t>publications </a:t>
            </a:r>
            <a:r>
              <a:rPr lang="de-DE" sz="2000" dirty="0"/>
              <a:t>on Zenodo: </a:t>
            </a:r>
            <a:r>
              <a:rPr lang="de-DE" sz="2000" dirty="0">
                <a:hlinkClick r:id="rId5"/>
              </a:rPr>
              <a:t>https://zenodo.org/communities/panosc/</a:t>
            </a:r>
            <a:r>
              <a:rPr lang="de-DE" sz="2000" dirty="0"/>
              <a:t>;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Continuous interaction with comms staff at the partners to share PaNOSC updates with their communities;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de-DE" sz="2000" dirty="0"/>
              <a:t>Contribution to the collection of use </a:t>
            </a:r>
            <a:r>
              <a:rPr lang="de-DE" sz="2000" dirty="0" smtClean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87846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OSC_Poster_TechDocSummary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657"/>
            <a:ext cx="4616121" cy="6525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40" y="343450"/>
            <a:ext cx="4585127" cy="651454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480377" y="1052736"/>
            <a:ext cx="2376264" cy="1584176"/>
          </a:xfrm>
        </p:spPr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PaNOSC</a:t>
            </a:r>
            <a:r>
              <a:rPr lang="en-US" dirty="0"/>
              <a:t> Progress &amp; Key Achievements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80376" y="2924944"/>
            <a:ext cx="2520280" cy="1080120"/>
          </a:xfrm>
        </p:spPr>
        <p:txBody>
          <a:bodyPr/>
          <a:lstStyle/>
          <a:p>
            <a:pPr marL="0" indent="0">
              <a:spcBef>
                <a:spcPts val="200"/>
              </a:spcBef>
              <a:buNone/>
            </a:pPr>
            <a:r>
              <a:rPr lang="en-US" dirty="0" err="1"/>
              <a:t>PaNOSC</a:t>
            </a:r>
            <a:r>
              <a:rPr lang="en-US" dirty="0"/>
              <a:t> brochure: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t-BR" sz="1500" dirty="0">
                <a:hlinkClick r:id="rId5"/>
              </a:rPr>
              <a:t>https://doi.org/10.5281/zenodo.4247623</a:t>
            </a:r>
            <a:r>
              <a:rPr lang="pt-BR" sz="1500" dirty="0"/>
              <a:t> </a:t>
            </a:r>
          </a:p>
        </p:txBody>
      </p:sp>
      <p:pic>
        <p:nvPicPr>
          <p:cNvPr id="12" name="Picture 11" descr="Schermata 2020-10-23 alle 14.36.54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4039199"/>
            <a:ext cx="1991544" cy="281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ermata 2020-11-06 alle 15.45.1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7" y="1340768"/>
            <a:ext cx="4982186" cy="5517232"/>
          </a:xfrm>
          <a:prstGeom prst="rect">
            <a:avLst/>
          </a:prstGeom>
        </p:spPr>
      </p:pic>
      <p:sp>
        <p:nvSpPr>
          <p:cNvPr id="13" name="Title 7"/>
          <p:cNvSpPr txBox="1">
            <a:spLocks/>
          </p:cNvSpPr>
          <p:nvPr/>
        </p:nvSpPr>
        <p:spPr>
          <a:xfrm>
            <a:off x="457200" y="188640"/>
            <a:ext cx="10820400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>
                <a:latin typeface="Calibri"/>
                <a:cs typeface="Calibri"/>
              </a:rPr>
              <a:t>Dissemination of </a:t>
            </a:r>
            <a:r>
              <a:rPr lang="en-US" dirty="0" err="1">
                <a:latin typeface="Calibri"/>
                <a:cs typeface="Calibri"/>
              </a:rPr>
              <a:t>PaNOSC</a:t>
            </a:r>
            <a:r>
              <a:rPr lang="en-US" dirty="0">
                <a:latin typeface="Calibri"/>
                <a:cs typeface="Calibri"/>
              </a:rPr>
              <a:t> deliverables</a:t>
            </a:r>
          </a:p>
          <a:p>
            <a:pPr marL="0" lvl="1" defTabSz="457200">
              <a:spcBef>
                <a:spcPct val="0"/>
              </a:spcBef>
            </a:pPr>
            <a:r>
              <a:rPr lang="de-DE" u="sng" dirty="0"/>
              <a:t>News &amp; social media posts, partners newsletters, etc. (example on release of </a:t>
            </a:r>
          </a:p>
          <a:p>
            <a:pPr marL="0" lvl="1" defTabSz="457200">
              <a:spcBef>
                <a:spcPct val="0"/>
              </a:spcBef>
            </a:pPr>
            <a:r>
              <a:rPr lang="de-DE" u="sng" dirty="0"/>
              <a:t>PaNOSC data policy framework)</a:t>
            </a:r>
          </a:p>
        </p:txBody>
      </p:sp>
      <p:pic>
        <p:nvPicPr>
          <p:cNvPr id="6" name="Picture 5" descr="Schermata 2020-11-06 alle 15.47.3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2420888"/>
            <a:ext cx="3888775" cy="4104456"/>
          </a:xfrm>
          <a:prstGeom prst="rect">
            <a:avLst/>
          </a:prstGeom>
        </p:spPr>
      </p:pic>
      <p:pic>
        <p:nvPicPr>
          <p:cNvPr id="7" name="Picture 6" descr="Twitter_bird_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04" y="1844824"/>
            <a:ext cx="476921" cy="38789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203208" y="1628800"/>
            <a:ext cx="2927648" cy="2319371"/>
            <a:chOff x="9275216" y="1844824"/>
            <a:chExt cx="2927648" cy="2319371"/>
          </a:xfrm>
        </p:grpSpPr>
        <p:pic>
          <p:nvPicPr>
            <p:cNvPr id="9" name="Picture 8" descr="Schermata 2020-11-06 alle 15.48.54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2037" y="1844824"/>
              <a:ext cx="2810827" cy="1177776"/>
            </a:xfrm>
            <a:prstGeom prst="rect">
              <a:avLst/>
            </a:prstGeom>
          </p:spPr>
        </p:pic>
        <p:pic>
          <p:nvPicPr>
            <p:cNvPr id="14" name="Picture 13" descr="Schermata 2020-11-06 alle 15.48.46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5216" y="3068960"/>
              <a:ext cx="2927648" cy="1095235"/>
            </a:xfrm>
            <a:prstGeom prst="rect">
              <a:avLst/>
            </a:prstGeom>
          </p:spPr>
        </p:pic>
      </p:grpSp>
      <p:pic>
        <p:nvPicPr>
          <p:cNvPr id="15" name="Picture 14" descr="Schermata 2020-11-06 alle 15.50.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4797153"/>
            <a:ext cx="3084769" cy="1728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20336" y="1196752"/>
            <a:ext cx="208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Partners’ newsletter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92344" y="4365104"/>
            <a:ext cx="89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CORDIS</a:t>
            </a:r>
          </a:p>
        </p:txBody>
      </p:sp>
    </p:spTree>
    <p:extLst>
      <p:ext uri="{BB962C8B-B14F-4D97-AF65-F5344CB8AC3E}">
        <p14:creationId xmlns:p14="http://schemas.microsoft.com/office/powerpoint/2010/main" val="136864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62000" y="5816297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/>
                <a:cs typeface="Calibri"/>
              </a:rPr>
              <a:t>Full interview: </a:t>
            </a:r>
            <a:r>
              <a:rPr lang="en-US" sz="1400" b="1" dirty="0">
                <a:latin typeface="Calibri"/>
                <a:cs typeface="Calibri"/>
                <a:hlinkClick r:id="rId3"/>
              </a:rPr>
              <a:t>http://bit.ly/36ghSwJ</a:t>
            </a:r>
            <a:r>
              <a:rPr lang="en-US" sz="1400" b="1" dirty="0">
                <a:latin typeface="Calibri"/>
                <a:cs typeface="Calibri"/>
              </a:rPr>
              <a:t> </a:t>
            </a:r>
          </a:p>
        </p:txBody>
      </p:sp>
      <p:pic>
        <p:nvPicPr>
          <p:cNvPr id="2" name="Picture 1" descr="PaNOSC_WP4_InterviewHansFangohr_intr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96897"/>
            <a:ext cx="5010782" cy="2819400"/>
          </a:xfrm>
          <a:prstGeom prst="rect">
            <a:avLst/>
          </a:prstGeom>
        </p:spPr>
      </p:pic>
      <p:pic>
        <p:nvPicPr>
          <p:cNvPr id="4" name="Picture 3" descr="PaNOSC_WP6_Umbrella-eduTEAMS_intro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96897"/>
            <a:ext cx="5029200" cy="28289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248400" y="5816297"/>
            <a:ext cx="3505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alibri"/>
                <a:cs typeface="Calibri"/>
              </a:rPr>
              <a:t>Full interview: </a:t>
            </a:r>
            <a:r>
              <a:rPr lang="en-US" sz="1400" b="1" dirty="0">
                <a:latin typeface="Calibri"/>
                <a:cs typeface="Calibri"/>
                <a:hlinkClick r:id="rId6"/>
              </a:rPr>
              <a:t>https://bit.ly/2Xm07Lj</a:t>
            </a:r>
            <a:r>
              <a:rPr lang="en-US" sz="1400" b="1" dirty="0">
                <a:latin typeface="Calibri"/>
                <a:cs typeface="Calibri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248400" y="1067252"/>
            <a:ext cx="5032176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Interview with prof. Hans </a:t>
            </a:r>
            <a:r>
              <a:rPr lang="en-US" sz="1700" dirty="0" err="1">
                <a:latin typeface="Calibri"/>
                <a:cs typeface="Calibri"/>
              </a:rPr>
              <a:t>Fangohr</a:t>
            </a:r>
            <a:r>
              <a:rPr lang="en-US" sz="1700" dirty="0">
                <a:latin typeface="Calibri"/>
                <a:cs typeface="Calibri"/>
              </a:rPr>
              <a:t> (leader of </a:t>
            </a:r>
            <a:r>
              <a:rPr lang="en-US" sz="1700" b="1" dirty="0" err="1">
                <a:latin typeface="Calibri"/>
                <a:cs typeface="Calibri"/>
              </a:rPr>
              <a:t>PaNOSC</a:t>
            </a:r>
            <a:r>
              <a:rPr lang="en-US" sz="1700" b="1" dirty="0">
                <a:latin typeface="Calibri"/>
                <a:cs typeface="Calibri"/>
              </a:rPr>
              <a:t> WP4</a:t>
            </a:r>
            <a:r>
              <a:rPr lang="en-US" sz="1700" dirty="0">
                <a:latin typeface="Calibri"/>
                <a:cs typeface="Calibri"/>
              </a:rPr>
              <a:t>) on OSCOVIDA, the Open Science COVID Analysis website (</a:t>
            </a:r>
            <a:r>
              <a:rPr lang="en-US" sz="1700" dirty="0">
                <a:latin typeface="Calibri"/>
                <a:cs typeface="Calibri"/>
                <a:hlinkClick r:id="rId7"/>
              </a:rPr>
              <a:t>http://oscovida.github.io</a:t>
            </a:r>
            <a:r>
              <a:rPr lang="en-US" sz="1700" dirty="0">
                <a:latin typeface="Calibri"/>
                <a:cs typeface="Calibri"/>
              </a:rPr>
              <a:t>) that collects and shows analysis plots of COVID19 cases and deaths to better understand the time development of the pandemic and the measures taken in all countries worldwide.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0" y="1124744"/>
            <a:ext cx="50292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Calibri"/>
                <a:cs typeface="Calibri"/>
              </a:rPr>
              <a:t>Interview on the work carried out in the frame of </a:t>
            </a:r>
            <a:r>
              <a:rPr lang="en-US" sz="1700" b="1" dirty="0" err="1">
                <a:latin typeface="Calibri"/>
                <a:cs typeface="Calibri"/>
              </a:rPr>
              <a:t>PaNOSC</a:t>
            </a:r>
            <a:r>
              <a:rPr lang="en-US" sz="1700" b="1" dirty="0">
                <a:latin typeface="Calibri"/>
                <a:cs typeface="Calibri"/>
              </a:rPr>
              <a:t> WP6 </a:t>
            </a:r>
            <a:r>
              <a:rPr lang="en-US" sz="1700" dirty="0">
                <a:latin typeface="Calibri"/>
                <a:cs typeface="Calibri"/>
              </a:rPr>
              <a:t>– EOSC integration, towards the set-up of a federated authorization and authentication infrastructure (AAI) for the users of photon and neutron sources, which will allow a seamless access to data and data services.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62000" y="6228600"/>
            <a:ext cx="103745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Articles and interviews were published on the </a:t>
            </a:r>
            <a:r>
              <a:rPr lang="en-US" sz="1600" dirty="0" err="1">
                <a:latin typeface="Calibri"/>
                <a:cs typeface="Calibri"/>
              </a:rPr>
              <a:t>PaNOSC</a:t>
            </a:r>
            <a:r>
              <a:rPr lang="en-US" sz="1600" dirty="0">
                <a:latin typeface="Calibri"/>
                <a:cs typeface="Calibri"/>
              </a:rPr>
              <a:t> website and distributed to the </a:t>
            </a:r>
            <a:r>
              <a:rPr lang="en-US" sz="1600" dirty="0" err="1">
                <a:latin typeface="Calibri"/>
                <a:cs typeface="Calibri"/>
              </a:rPr>
              <a:t>PaNOSC</a:t>
            </a:r>
            <a:r>
              <a:rPr lang="en-US" sz="1600" dirty="0">
                <a:latin typeface="Calibri"/>
                <a:cs typeface="Calibri"/>
              </a:rPr>
              <a:t> network, via direct email and social media</a:t>
            </a: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57200" y="188640"/>
            <a:ext cx="10820400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>
                <a:latin typeface="Calibri"/>
                <a:cs typeface="Calibri"/>
              </a:rPr>
              <a:t>Dissemination activities on </a:t>
            </a:r>
            <a:r>
              <a:rPr lang="en-US" dirty="0" err="1">
                <a:latin typeface="Calibri"/>
                <a:cs typeface="Calibri"/>
              </a:rPr>
              <a:t>PaNOSC</a:t>
            </a:r>
            <a:r>
              <a:rPr lang="en-US" dirty="0">
                <a:latin typeface="Calibri"/>
                <a:cs typeface="Calibri"/>
              </a:rPr>
              <a:t> achievements</a:t>
            </a:r>
          </a:p>
          <a:p>
            <a:pPr marL="0" lvl="1" defTabSz="457200">
              <a:spcBef>
                <a:spcPct val="0"/>
              </a:spcBef>
            </a:pPr>
            <a:r>
              <a:rPr lang="de-DE" u="sng" dirty="0"/>
              <a:t>Production of videos on PaNOSC achievements </a:t>
            </a:r>
          </a:p>
        </p:txBody>
      </p:sp>
    </p:spTree>
    <p:extLst>
      <p:ext uri="{BB962C8B-B14F-4D97-AF65-F5344CB8AC3E}">
        <p14:creationId xmlns:p14="http://schemas.microsoft.com/office/powerpoint/2010/main" val="17586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31624" y="6073551"/>
            <a:ext cx="53887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alibri"/>
                <a:cs typeface="Calibri"/>
              </a:rPr>
              <a:t>Watch the video</a:t>
            </a:r>
            <a:r>
              <a:rPr lang="en-US" sz="1500" b="1" dirty="0">
                <a:cs typeface="Calibri"/>
              </a:rPr>
              <a:t>: </a:t>
            </a:r>
            <a:r>
              <a:rPr lang="en-US" sz="1500" dirty="0">
                <a:cs typeface="Calibri"/>
                <a:hlinkClick r:id="rId3"/>
              </a:rPr>
              <a:t>https://youtu.be/pudgE68jDEY</a:t>
            </a:r>
            <a:r>
              <a:rPr lang="en-US" sz="1500" dirty="0">
                <a:cs typeface="Calibri"/>
              </a:rPr>
              <a:t> </a:t>
            </a:r>
            <a:endParaRPr lang="en-US" sz="1500" dirty="0">
              <a:latin typeface="Calibri"/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2780928"/>
            <a:ext cx="5785320" cy="32146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780928"/>
            <a:ext cx="5756960" cy="31933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2264" y="6145559"/>
            <a:ext cx="55483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alibri"/>
                <a:cs typeface="Calibri"/>
              </a:rPr>
              <a:t>Watch the video: </a:t>
            </a:r>
            <a:r>
              <a:rPr lang="en-US" sz="1500" dirty="0">
                <a:hlinkClick r:id="rId6"/>
              </a:rPr>
              <a:t>https://youtu.be/g5_DdVzWiQs</a:t>
            </a:r>
            <a:r>
              <a:rPr lang="en-US" sz="1500" dirty="0"/>
              <a:t> </a:t>
            </a:r>
            <a:endParaRPr lang="en-US" sz="1500" b="1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40016" y="1340768"/>
            <a:ext cx="53018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Demonstration of simulating and </a:t>
            </a:r>
            <a:r>
              <a:rPr lang="en-US" sz="2000" dirty="0" err="1">
                <a:cs typeface="Calibri"/>
              </a:rPr>
              <a:t>analysing</a:t>
            </a:r>
            <a:r>
              <a:rPr lang="en-US" sz="2000" dirty="0">
                <a:cs typeface="Calibri"/>
              </a:rPr>
              <a:t> serial crystallography data to show use case for </a:t>
            </a:r>
            <a:r>
              <a:rPr lang="en-US" sz="2000" dirty="0" err="1">
                <a:cs typeface="Calibri"/>
              </a:rPr>
              <a:t>Jupyter</a:t>
            </a:r>
            <a:r>
              <a:rPr lang="en-US" sz="2000" dirty="0">
                <a:cs typeface="Calibri"/>
              </a:rPr>
              <a:t> Notebooks in the </a:t>
            </a:r>
            <a:r>
              <a:rPr lang="en-US" sz="2000" dirty="0" err="1">
                <a:cs typeface="Calibri"/>
              </a:rPr>
              <a:t>PaNOSC</a:t>
            </a:r>
            <a:r>
              <a:rPr lang="en-US" sz="2000" dirty="0">
                <a:cs typeface="Calibri"/>
              </a:rPr>
              <a:t> project (</a:t>
            </a:r>
            <a:r>
              <a:rPr lang="en-US" sz="2000" b="1" dirty="0" err="1">
                <a:cs typeface="Calibri"/>
              </a:rPr>
              <a:t>PaNOSC</a:t>
            </a:r>
            <a:r>
              <a:rPr lang="en-US" sz="2000" b="1" dirty="0">
                <a:cs typeface="Calibri"/>
              </a:rPr>
              <a:t> WP5</a:t>
            </a:r>
            <a:r>
              <a:rPr lang="en-US" sz="2000" dirty="0">
                <a:cs typeface="Calibri"/>
              </a:rPr>
              <a:t>)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1344" y="1196752"/>
            <a:ext cx="55446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Demo showcasing </a:t>
            </a:r>
            <a:r>
              <a:rPr lang="en-US" sz="2000" dirty="0"/>
              <a:t>how </a:t>
            </a:r>
            <a:r>
              <a:rPr lang="en-US" sz="2000" dirty="0" err="1"/>
              <a:t>PaNOSC</a:t>
            </a:r>
            <a:r>
              <a:rPr lang="en-US" sz="2000" dirty="0"/>
              <a:t> aims to implement FAIR principles and how this could help improve the status of data analysis at photon and neutron facilities (</a:t>
            </a:r>
            <a:r>
              <a:rPr lang="en-US" sz="2000" b="1" dirty="0" err="1"/>
              <a:t>PaNOSC</a:t>
            </a:r>
            <a:r>
              <a:rPr lang="en-US" sz="2000" b="1" dirty="0"/>
              <a:t> WP 4</a:t>
            </a:r>
            <a:r>
              <a:rPr lang="en-US" sz="2000" dirty="0"/>
              <a:t>).</a:t>
            </a:r>
            <a:r>
              <a:rPr lang="en-US" sz="2000" dirty="0">
                <a:cs typeface="Calibri"/>
              </a:rPr>
              <a:t> 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57200" y="188640"/>
            <a:ext cx="10820400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>
                <a:latin typeface="Calibri"/>
                <a:cs typeface="Calibri"/>
              </a:rPr>
              <a:t>Dissemination activities on </a:t>
            </a:r>
            <a:r>
              <a:rPr lang="en-US" dirty="0" err="1">
                <a:latin typeface="Calibri"/>
                <a:cs typeface="Calibri"/>
              </a:rPr>
              <a:t>PaNOSC</a:t>
            </a:r>
            <a:r>
              <a:rPr lang="en-US" dirty="0">
                <a:latin typeface="Calibri"/>
                <a:cs typeface="Calibri"/>
              </a:rPr>
              <a:t> achievements</a:t>
            </a:r>
          </a:p>
          <a:p>
            <a:pPr marL="0" lvl="1" defTabSz="457200">
              <a:spcBef>
                <a:spcPct val="0"/>
              </a:spcBef>
            </a:pPr>
            <a:r>
              <a:rPr lang="de-DE" u="sng" dirty="0"/>
              <a:t>Promotion of demos showcasing the features of the services developed in other WPs</a:t>
            </a:r>
          </a:p>
        </p:txBody>
      </p:sp>
    </p:spTree>
    <p:extLst>
      <p:ext uri="{BB962C8B-B14F-4D97-AF65-F5344CB8AC3E}">
        <p14:creationId xmlns:p14="http://schemas.microsoft.com/office/powerpoint/2010/main" val="212495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35960" y="6418203"/>
            <a:ext cx="439789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alibri"/>
                <a:cs typeface="Calibri"/>
              </a:rPr>
              <a:t>Watch the video</a:t>
            </a:r>
            <a:r>
              <a:rPr lang="en-US" sz="1500" b="1" dirty="0">
                <a:cs typeface="Calibri"/>
              </a:rPr>
              <a:t>: </a:t>
            </a:r>
            <a:r>
              <a:rPr lang="en-US" sz="1500" dirty="0">
                <a:cs typeface="Calibri"/>
                <a:hlinkClick r:id="rId3"/>
              </a:rPr>
              <a:t>https://youtu.be/pudgE68jDEY</a:t>
            </a:r>
            <a:r>
              <a:rPr lang="en-US" sz="1500" dirty="0">
                <a:cs typeface="Calibri"/>
              </a:rPr>
              <a:t> </a:t>
            </a:r>
            <a:endParaRPr lang="en-US" sz="1500" dirty="0"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2420888"/>
            <a:ext cx="7056784" cy="39418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03912" y="1340768"/>
            <a:ext cx="68880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cs typeface="Calibri"/>
              </a:rPr>
              <a:t>Demo on </a:t>
            </a:r>
            <a:r>
              <a:rPr lang="en-US" sz="2000" b="1" dirty="0">
                <a:cs typeface="Calibri"/>
              </a:rPr>
              <a:t>pan-</a:t>
            </a:r>
            <a:r>
              <a:rPr lang="en-US" sz="2000" b="1" dirty="0" err="1">
                <a:cs typeface="Calibri"/>
              </a:rPr>
              <a:t>learning.org</a:t>
            </a:r>
            <a:r>
              <a:rPr lang="en-US" sz="2000" b="1" dirty="0">
                <a:cs typeface="Calibri"/>
              </a:rPr>
              <a:t> </a:t>
            </a:r>
            <a:r>
              <a:rPr lang="en-US" sz="2000" dirty="0">
                <a:cs typeface="Calibri"/>
              </a:rPr>
              <a:t>showing its features, and the types of modules and material available on scientific topics related to </a:t>
            </a:r>
            <a:r>
              <a:rPr lang="en-US" sz="2000" dirty="0" err="1">
                <a:cs typeface="Calibri"/>
              </a:rPr>
              <a:t>PaN</a:t>
            </a:r>
            <a:r>
              <a:rPr lang="en-US" sz="2000" dirty="0">
                <a:cs typeface="Calibri"/>
              </a:rPr>
              <a:t> science.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57200" y="188640"/>
            <a:ext cx="10820400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>
                <a:latin typeface="Calibri"/>
                <a:cs typeface="Calibri"/>
              </a:rPr>
              <a:t>Promotion of pan-</a:t>
            </a:r>
            <a:r>
              <a:rPr lang="en-US" dirty="0" err="1">
                <a:latin typeface="Calibri"/>
                <a:cs typeface="Calibri"/>
              </a:rPr>
              <a:t>learning.org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Schermata 2020-11-05 alle 11.20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836712"/>
            <a:ext cx="3384376" cy="58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35960" y="5589240"/>
            <a:ext cx="63367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Calibri"/>
                <a:cs typeface="Calibri"/>
              </a:rPr>
              <a:t>Watch the video</a:t>
            </a:r>
            <a:r>
              <a:rPr lang="en-US" sz="1500" b="1" dirty="0">
                <a:cs typeface="Calibri"/>
              </a:rPr>
              <a:t>: </a:t>
            </a:r>
            <a:r>
              <a:rPr lang="en-US" sz="1500" dirty="0">
                <a:cs typeface="Calibri"/>
                <a:hlinkClick r:id="rId3"/>
              </a:rPr>
              <a:t>https://youtu.be/i5SLI1rWmqA?t=7626</a:t>
            </a:r>
            <a:r>
              <a:rPr lang="en-US" sz="1500" dirty="0">
                <a:cs typeface="Calibri"/>
              </a:rPr>
              <a:t> </a:t>
            </a:r>
            <a:endParaRPr lang="en-US" sz="1500" dirty="0">
              <a:latin typeface="Calibri"/>
              <a:cs typeface="Calibri"/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457200" y="188640"/>
            <a:ext cx="10820400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dirty="0" err="1">
                <a:latin typeface="Calibri"/>
                <a:cs typeface="Calibri"/>
              </a:rPr>
              <a:t>PaNOSC</a:t>
            </a:r>
            <a:r>
              <a:rPr lang="en-US" dirty="0">
                <a:latin typeface="Calibri"/>
                <a:cs typeface="Calibri"/>
              </a:rPr>
              <a:t> @</a:t>
            </a:r>
            <a:r>
              <a:rPr lang="en-US" dirty="0" err="1">
                <a:latin typeface="Calibri"/>
                <a:cs typeface="Calibri"/>
              </a:rPr>
              <a:t>PaN</a:t>
            </a:r>
            <a:r>
              <a:rPr lang="en-US" dirty="0">
                <a:latin typeface="Calibri"/>
                <a:cs typeface="Calibri"/>
              </a:rPr>
              <a:t> User Meetings</a:t>
            </a:r>
          </a:p>
        </p:txBody>
      </p:sp>
      <p:pic>
        <p:nvPicPr>
          <p:cNvPr id="3" name="Picture 2" descr="Schermata 2020-11-05 alle 11.32.3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80" y="1527448"/>
            <a:ext cx="3779375" cy="53579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19736" y="1556792"/>
            <a:ext cx="17035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Poster Session</a:t>
            </a:r>
          </a:p>
          <a:p>
            <a:r>
              <a:rPr lang="en-US" sz="1900" dirty="0"/>
              <a:t>@SOLARIS User Meeting </a:t>
            </a:r>
          </a:p>
          <a:p>
            <a:r>
              <a:rPr lang="en-US" sz="1900" dirty="0"/>
              <a:t>(Sept 2020)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80176" y="1340768"/>
            <a:ext cx="439248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Talk at ESS/ILL User Meeting (Sept 2020) </a:t>
            </a:r>
          </a:p>
        </p:txBody>
      </p:sp>
      <p:pic>
        <p:nvPicPr>
          <p:cNvPr id="7" name="Picture 6" descr="Schermata 2020-11-05 alle 11.35.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4" y="1772815"/>
            <a:ext cx="6600056" cy="38349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8" y="692696"/>
            <a:ext cx="5663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DESY &amp; European XFEL User Meeting (Jan 2020)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ESRF User Meeting (February 2020)</a:t>
            </a:r>
          </a:p>
        </p:txBody>
      </p:sp>
    </p:spTree>
    <p:extLst>
      <p:ext uri="{BB962C8B-B14F-4D97-AF65-F5344CB8AC3E}">
        <p14:creationId xmlns:p14="http://schemas.microsoft.com/office/powerpoint/2010/main" val="235483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ollabo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99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60096" y="2348880"/>
            <a:ext cx="5328592" cy="1080120"/>
          </a:xfrm>
          <a:prstGeom prst="rect">
            <a:avLst/>
          </a:prstGeom>
          <a:solidFill>
            <a:srgbClr val="005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7032104" y="2420888"/>
            <a:ext cx="4993232" cy="446276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Collaboration with other EOSC projects and clusters</a:t>
            </a:r>
          </a:p>
        </p:txBody>
      </p:sp>
      <p:pic>
        <p:nvPicPr>
          <p:cNvPr id="7" name="Picture 6" descr="logoEOSC-Life_430x265px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810000"/>
            <a:ext cx="1310640" cy="807720"/>
          </a:xfrm>
          <a:prstGeom prst="rect">
            <a:avLst/>
          </a:prstGeom>
        </p:spPr>
      </p:pic>
      <p:pic>
        <p:nvPicPr>
          <p:cNvPr id="10" name="Picture 9" descr="logoESCAPE_430x265px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5157192"/>
            <a:ext cx="1310640" cy="807720"/>
          </a:xfrm>
          <a:prstGeom prst="rect">
            <a:avLst/>
          </a:prstGeom>
        </p:spPr>
      </p:pic>
      <p:pic>
        <p:nvPicPr>
          <p:cNvPr id="11" name="Picture 10" descr="logoSSHOCcloud_430x265px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5410200"/>
            <a:ext cx="1255145" cy="773520"/>
          </a:xfrm>
          <a:prstGeom prst="rect">
            <a:avLst/>
          </a:prstGeom>
        </p:spPr>
      </p:pic>
      <p:pic>
        <p:nvPicPr>
          <p:cNvPr id="13" name="Picture 12" descr="PaNOSClogo_web_squared.jp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449" y="4724400"/>
            <a:ext cx="1676400" cy="1676400"/>
          </a:xfrm>
          <a:prstGeom prst="rect">
            <a:avLst/>
          </a:prstGeom>
        </p:spPr>
      </p:pic>
      <p:pic>
        <p:nvPicPr>
          <p:cNvPr id="2" name="Picture 1" descr="FAIRsFAIR_logo.jp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914400"/>
            <a:ext cx="1041400" cy="1041400"/>
          </a:xfrm>
          <a:prstGeom prst="rect">
            <a:avLst/>
          </a:prstGeom>
        </p:spPr>
      </p:pic>
      <p:pic>
        <p:nvPicPr>
          <p:cNvPr id="3" name="Picture 2" descr="ExPaNDS_logo.jpg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"/>
            <a:ext cx="1054769" cy="914400"/>
          </a:xfrm>
          <a:prstGeom prst="rect">
            <a:avLst/>
          </a:prstGeom>
        </p:spPr>
      </p:pic>
      <p:pic>
        <p:nvPicPr>
          <p:cNvPr id="4" name="Picture 3" descr="ENVRI-FAIR-icon.jpg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4800"/>
            <a:ext cx="844015" cy="68884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32568" y="1916832"/>
            <a:ext cx="4688408" cy="1080120"/>
          </a:xfrm>
          <a:prstGeom prst="rect">
            <a:avLst/>
          </a:prstGeom>
          <a:solidFill>
            <a:srgbClr val="0053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10000"/>
              </a:lnSpc>
              <a:spcBef>
                <a:spcPts val="300"/>
              </a:spcBef>
            </a:pPr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94302" y="1964358"/>
            <a:ext cx="4469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Participation in collaboration activities with </a:t>
            </a:r>
            <a:r>
              <a:rPr lang="en-US" dirty="0" err="1">
                <a:solidFill>
                  <a:schemeClr val="bg1"/>
                </a:solidFill>
              </a:rPr>
              <a:t>FAIRsFAIR</a:t>
            </a:r>
            <a:r>
              <a:rPr lang="en-US" dirty="0">
                <a:solidFill>
                  <a:schemeClr val="bg1"/>
                </a:solidFill>
              </a:rPr>
              <a:t>, EOSC </a:t>
            </a:r>
            <a:r>
              <a:rPr lang="en-US" dirty="0" smtClean="0">
                <a:solidFill>
                  <a:schemeClr val="bg1"/>
                </a:solidFill>
              </a:rPr>
              <a:t>Secretariat </a:t>
            </a:r>
            <a:r>
              <a:rPr lang="en-US" dirty="0">
                <a:solidFill>
                  <a:schemeClr val="bg1"/>
                </a:solidFill>
              </a:rPr>
              <a:t>and the EOSC clusters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-24680" y="3093442"/>
            <a:ext cx="4680520" cy="1847726"/>
          </a:xfrm>
          <a:prstGeom prst="rect">
            <a:avLst/>
          </a:prstGeom>
          <a:solidFill>
            <a:srgbClr val="005379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10000"/>
              </a:lnSpc>
              <a:spcBef>
                <a:spcPts val="300"/>
              </a:spcBef>
            </a:pPr>
            <a:endParaRPr lang="de-DE" dirty="0"/>
          </a:p>
        </p:txBody>
      </p:sp>
      <p:sp>
        <p:nvSpPr>
          <p:cNvPr id="21" name="TextBox 20"/>
          <p:cNvSpPr txBox="1"/>
          <p:nvPr/>
        </p:nvSpPr>
        <p:spPr>
          <a:xfrm>
            <a:off x="102190" y="3140968"/>
            <a:ext cx="448164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Mapping key people in EOSC cluster projects in all domains (management, data policy and stewardship, data analysis / simulation, sustainability, training, communications, etc.) to enhance networking &amp; collaboration: </a:t>
            </a:r>
            <a:r>
              <a:rPr lang="en-US" u="sng" dirty="0">
                <a:solidFill>
                  <a:schemeClr val="bg1"/>
                </a:solidFill>
                <a:hlinkClick r:id="rId11"/>
              </a:rPr>
              <a:t>http://bit.ly/EOSCclusters-keypeople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34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aNOSC-ExPaNDS-AnnualMeeting2020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s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OGOs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41FAC88DD0A64DB40C8B0A1B70CEE8" ma:contentTypeVersion="15" ma:contentTypeDescription="Create a new document." ma:contentTypeScope="" ma:versionID="110443e08dad1872e666b1582d845cd3">
  <xsd:schema xmlns:xsd="http://www.w3.org/2001/XMLSchema" xmlns:xs="http://www.w3.org/2001/XMLSchema" xmlns:p="http://schemas.microsoft.com/office/2006/metadata/properties" xmlns:ns1="http://schemas.microsoft.com/sharepoint/v3" xmlns:ns3="b72e40ea-8f02-4825-8f22-530758289c42" xmlns:ns4="0e08d644-f5bc-4e68-9c6b-0af30f22a77b" targetNamespace="http://schemas.microsoft.com/office/2006/metadata/properties" ma:root="true" ma:fieldsID="7f517a2d1e76ec3c8640fe0796fa9cf9" ns1:_="" ns3:_="" ns4:_="">
    <xsd:import namespace="http://schemas.microsoft.com/sharepoint/v3"/>
    <xsd:import namespace="b72e40ea-8f02-4825-8f22-530758289c42"/>
    <xsd:import namespace="0e08d644-f5bc-4e68-9c6b-0af30f22a77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Location" minOccurs="0"/>
                <xsd:element ref="ns4:MediaServiceAutoKeyPoints" minOccurs="0"/>
                <xsd:element ref="ns4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e40ea-8f02-4825-8f22-530758289c4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8d644-f5bc-4e68-9c6b-0af30f22a7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8B9F5A-EBE2-435A-A8C1-8D181E6E36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936036-3039-4AAB-8D0B-EABDC35A24FC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0e08d644-f5bc-4e68-9c6b-0af30f22a77b"/>
    <ds:schemaRef ds:uri="http://schemas.microsoft.com/office/2006/documentManagement/types"/>
    <ds:schemaRef ds:uri="http://schemas.microsoft.com/office/infopath/2007/PartnerControls"/>
    <ds:schemaRef ds:uri="b72e40ea-8f02-4825-8f22-530758289c4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B83716D-27CE-4660-B453-6AA518A30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2e40ea-8f02-4825-8f22-530758289c42"/>
    <ds:schemaRef ds:uri="0e08d644-f5bc-4e68-9c6b-0af30f22a7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PaNOSC-ExPaNDS-AnnualMeeting2020_ppt_template.potx</Template>
  <TotalTime>3519</TotalTime>
  <Words>1319</Words>
  <Application>Microsoft Macintosh PowerPoint</Application>
  <PresentationFormat>Custom</PresentationFormat>
  <Paragraphs>130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PaNOSC-ExPaNDS-AnnualMeeting2020_ppt_template</vt:lpstr>
      <vt:lpstr>Logos+EUtext</vt:lpstr>
      <vt:lpstr>LOGOs-only</vt:lpstr>
      <vt:lpstr>PaNOSC and ExPaNDS  Communication and Dissemination</vt:lpstr>
      <vt:lpstr>PaNOSC – WP9 so far</vt:lpstr>
      <vt:lpstr>Overview of PaNOSC Progress &amp; Key Achievements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Release</vt:lpstr>
      <vt:lpstr>ExPaNDS – WP6 so far</vt:lpstr>
      <vt:lpstr>Video Releases - ExPaNDS</vt:lpstr>
      <vt:lpstr>ExPaNDS – WP6 continued</vt:lpstr>
      <vt:lpstr>ExPaNDS – WP6 coming up</vt:lpstr>
      <vt:lpstr>PaNOSC WP9 / ExPaNDS WP6 KPIs</vt:lpstr>
      <vt:lpstr>2021-2022 Joint Roadmap</vt:lpstr>
      <vt:lpstr>2021-2022 Joint Roadmap</vt:lpstr>
      <vt:lpstr>2021-2022 Joint Roadmap</vt:lpstr>
      <vt:lpstr>Thank you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on one or more lines</dc:title>
  <dc:creator>loveriot</dc:creator>
  <cp:lastModifiedBy>Nicoletta Carboni</cp:lastModifiedBy>
  <cp:revision>109</cp:revision>
  <dcterms:created xsi:type="dcterms:W3CDTF">2020-05-05T08:39:56Z</dcterms:created>
  <dcterms:modified xsi:type="dcterms:W3CDTF">2020-11-10T21:16:43Z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  <property fmtid="{D5CDD505-2E9C-101B-9397-08002B2CF9AE}" pid="5" name="ContentTypeId">
    <vt:lpwstr>0x0101003441FAC88DD0A64DB40C8B0A1B70CEE8</vt:lpwstr>
  </property>
</Properties>
</file>